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6" r:id="rId3"/>
    <p:sldMasterId id="2147483698" r:id="rId4"/>
  </p:sldMasterIdLst>
  <p:notesMasterIdLst>
    <p:notesMasterId r:id="rId103"/>
  </p:notesMasterIdLst>
  <p:sldIdLst>
    <p:sldId id="277" r:id="rId5"/>
    <p:sldId id="683" r:id="rId6"/>
    <p:sldId id="515" r:id="rId7"/>
    <p:sldId id="531" r:id="rId8"/>
    <p:sldId id="280" r:id="rId9"/>
    <p:sldId id="530" r:id="rId10"/>
    <p:sldId id="529" r:id="rId11"/>
    <p:sldId id="742" r:id="rId12"/>
    <p:sldId id="533" r:id="rId13"/>
    <p:sldId id="694" r:id="rId14"/>
    <p:sldId id="741" r:id="rId15"/>
    <p:sldId id="571" r:id="rId16"/>
    <p:sldId id="715" r:id="rId17"/>
    <p:sldId id="266" r:id="rId18"/>
    <p:sldId id="743" r:id="rId19"/>
    <p:sldId id="257" r:id="rId20"/>
    <p:sldId id="744" r:id="rId21"/>
    <p:sldId id="696" r:id="rId22"/>
    <p:sldId id="746" r:id="rId23"/>
    <p:sldId id="745" r:id="rId24"/>
    <p:sldId id="718" r:id="rId25"/>
    <p:sldId id="719" r:id="rId26"/>
    <p:sldId id="651" r:id="rId27"/>
    <p:sldId id="259" r:id="rId28"/>
    <p:sldId id="747" r:id="rId29"/>
    <p:sldId id="748" r:id="rId30"/>
    <p:sldId id="283" r:id="rId31"/>
    <p:sldId id="720" r:id="rId32"/>
    <p:sldId id="721" r:id="rId33"/>
    <p:sldId id="727" r:id="rId34"/>
    <p:sldId id="728" r:id="rId35"/>
    <p:sldId id="705" r:id="rId36"/>
    <p:sldId id="722" r:id="rId37"/>
    <p:sldId id="729" r:id="rId38"/>
    <p:sldId id="723" r:id="rId39"/>
    <p:sldId id="260" r:id="rId40"/>
    <p:sldId id="700" r:id="rId41"/>
    <p:sldId id="284" r:id="rId42"/>
    <p:sldId id="726" r:id="rId43"/>
    <p:sldId id="655" r:id="rId44"/>
    <p:sldId id="272" r:id="rId45"/>
    <p:sldId id="701" r:id="rId46"/>
    <p:sldId id="702" r:id="rId47"/>
    <p:sldId id="261" r:id="rId48"/>
    <p:sldId id="703" r:id="rId49"/>
    <p:sldId id="704" r:id="rId50"/>
    <p:sldId id="732" r:id="rId51"/>
    <p:sldId id="730" r:id="rId52"/>
    <p:sldId id="734" r:id="rId53"/>
    <p:sldId id="733" r:id="rId54"/>
    <p:sldId id="736" r:id="rId55"/>
    <p:sldId id="738" r:id="rId56"/>
    <p:sldId id="735" r:id="rId57"/>
    <p:sldId id="737" r:id="rId58"/>
    <p:sldId id="731" r:id="rId59"/>
    <p:sldId id="716" r:id="rId60"/>
    <p:sldId id="740" r:id="rId61"/>
    <p:sldId id="739" r:id="rId62"/>
    <p:sldId id="616" r:id="rId63"/>
    <p:sldId id="617" r:id="rId64"/>
    <p:sldId id="649" r:id="rId65"/>
    <p:sldId id="570" r:id="rId66"/>
    <p:sldId id="583" r:id="rId67"/>
    <p:sldId id="573" r:id="rId68"/>
    <p:sldId id="572" r:id="rId69"/>
    <p:sldId id="674" r:id="rId70"/>
    <p:sldId id="675" r:id="rId71"/>
    <p:sldId id="668" r:id="rId72"/>
    <p:sldId id="676" r:id="rId73"/>
    <p:sldId id="669" r:id="rId74"/>
    <p:sldId id="672" r:id="rId75"/>
    <p:sldId id="574" r:id="rId76"/>
    <p:sldId id="671" r:id="rId77"/>
    <p:sldId id="692" r:id="rId78"/>
    <p:sldId id="678" r:id="rId79"/>
    <p:sldId id="677" r:id="rId80"/>
    <p:sldId id="664" r:id="rId81"/>
    <p:sldId id="673" r:id="rId82"/>
    <p:sldId id="576" r:id="rId83"/>
    <p:sldId id="647" r:id="rId84"/>
    <p:sldId id="684" r:id="rId85"/>
    <p:sldId id="685" r:id="rId86"/>
    <p:sldId id="667" r:id="rId87"/>
    <p:sldId id="577" r:id="rId88"/>
    <p:sldId id="670" r:id="rId89"/>
    <p:sldId id="585" r:id="rId90"/>
    <p:sldId id="584" r:id="rId91"/>
    <p:sldId id="586" r:id="rId92"/>
    <p:sldId id="711" r:id="rId93"/>
    <p:sldId id="713" r:id="rId94"/>
    <p:sldId id="532" r:id="rId95"/>
    <p:sldId id="540" r:id="rId96"/>
    <p:sldId id="535" r:id="rId97"/>
    <p:sldId id="690" r:id="rId98"/>
    <p:sldId id="679" r:id="rId99"/>
    <p:sldId id="680" r:id="rId100"/>
    <p:sldId id="681" r:id="rId101"/>
    <p:sldId id="582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683"/>
            <p14:sldId id="515"/>
            <p14:sldId id="531"/>
            <p14:sldId id="280"/>
            <p14:sldId id="530"/>
            <p14:sldId id="529"/>
            <p14:sldId id="742"/>
            <p14:sldId id="533"/>
            <p14:sldId id="694"/>
            <p14:sldId id="741"/>
            <p14:sldId id="571"/>
            <p14:sldId id="715"/>
            <p14:sldId id="266"/>
            <p14:sldId id="743"/>
            <p14:sldId id="257"/>
            <p14:sldId id="744"/>
            <p14:sldId id="696"/>
            <p14:sldId id="746"/>
            <p14:sldId id="745"/>
            <p14:sldId id="718"/>
            <p14:sldId id="719"/>
            <p14:sldId id="651"/>
            <p14:sldId id="259"/>
            <p14:sldId id="747"/>
            <p14:sldId id="748"/>
            <p14:sldId id="283"/>
            <p14:sldId id="720"/>
            <p14:sldId id="721"/>
            <p14:sldId id="727"/>
            <p14:sldId id="728"/>
            <p14:sldId id="705"/>
            <p14:sldId id="722"/>
            <p14:sldId id="729"/>
            <p14:sldId id="723"/>
            <p14:sldId id="260"/>
            <p14:sldId id="700"/>
            <p14:sldId id="284"/>
            <p14:sldId id="726"/>
            <p14:sldId id="655"/>
            <p14:sldId id="272"/>
            <p14:sldId id="701"/>
            <p14:sldId id="702"/>
            <p14:sldId id="261"/>
            <p14:sldId id="703"/>
            <p14:sldId id="704"/>
            <p14:sldId id="732"/>
            <p14:sldId id="730"/>
            <p14:sldId id="734"/>
            <p14:sldId id="733"/>
            <p14:sldId id="736"/>
            <p14:sldId id="738"/>
            <p14:sldId id="735"/>
            <p14:sldId id="737"/>
            <p14:sldId id="731"/>
            <p14:sldId id="716"/>
            <p14:sldId id="740"/>
            <p14:sldId id="739"/>
            <p14:sldId id="616"/>
            <p14:sldId id="617"/>
            <p14:sldId id="649"/>
            <p14:sldId id="570"/>
            <p14:sldId id="583"/>
            <p14:sldId id="573"/>
            <p14:sldId id="572"/>
            <p14:sldId id="674"/>
            <p14:sldId id="675"/>
            <p14:sldId id="668"/>
            <p14:sldId id="676"/>
            <p14:sldId id="669"/>
            <p14:sldId id="672"/>
            <p14:sldId id="574"/>
            <p14:sldId id="671"/>
            <p14:sldId id="692"/>
            <p14:sldId id="678"/>
            <p14:sldId id="677"/>
            <p14:sldId id="664"/>
            <p14:sldId id="673"/>
            <p14:sldId id="576"/>
            <p14:sldId id="647"/>
            <p14:sldId id="684"/>
            <p14:sldId id="685"/>
            <p14:sldId id="667"/>
            <p14:sldId id="577"/>
            <p14:sldId id="670"/>
            <p14:sldId id="585"/>
            <p14:sldId id="584"/>
            <p14:sldId id="586"/>
            <p14:sldId id="711"/>
            <p14:sldId id="713"/>
            <p14:sldId id="532"/>
            <p14:sldId id="540"/>
            <p14:sldId id="535"/>
            <p14:sldId id="690"/>
            <p14:sldId id="679"/>
            <p14:sldId id="680"/>
            <p14:sldId id="681"/>
            <p14:sldId id="58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  <p15:guide id="6" pos="3216" userDrawn="1">
          <p15:clr>
            <a:srgbClr val="A4A3A4"/>
          </p15:clr>
        </p15:guide>
        <p15:guide id="7" pos="2568" userDrawn="1">
          <p15:clr>
            <a:srgbClr val="A4A3A4"/>
          </p15:clr>
        </p15:guide>
        <p15:guide id="8" pos="50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/>
  <p:cmAuthor id="2" name="Jay Le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FF"/>
    <a:srgbClr val="0082A0"/>
    <a:srgbClr val="3098B0"/>
    <a:srgbClr val="00CCFF"/>
    <a:srgbClr val="FF0066"/>
    <a:srgbClr val="F5F5F5"/>
    <a:srgbClr val="E9E9E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/>
    <p:restoredTop sz="93665"/>
  </p:normalViewPr>
  <p:slideViewPr>
    <p:cSldViewPr snapToGrid="0">
      <p:cViewPr>
        <p:scale>
          <a:sx n="85" d="100"/>
          <a:sy n="85" d="100"/>
        </p:scale>
        <p:origin x="480" y="648"/>
      </p:cViewPr>
      <p:guideLst>
        <p:guide pos="3840"/>
        <p:guide orient="horz" pos="2160"/>
        <p:guide pos="264"/>
        <p:guide orient="horz" pos="744"/>
        <p:guide pos="3216"/>
        <p:guide pos="2568"/>
        <p:guide pos="5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45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87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51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224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49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12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037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8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0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83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343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498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500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68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83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67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87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8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99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460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348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83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588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26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breaking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sense.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61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EA3AB-7C2B-3F4E-9DF2-41366058A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0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certainly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passive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experience.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9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8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73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80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2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5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5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83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9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1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7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59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9.png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CEA6-53ED-0145-88D8-FD6B7353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0342" r="3410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879339" y="1478584"/>
            <a:ext cx="92782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</a:p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</a:t>
            </a:r>
            <a:endParaRPr lang="en-US" altLang="zh-TW" sz="88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960712" y="4279351"/>
            <a:ext cx="36471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BING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NEWS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MOBILE</a:t>
            </a:r>
          </a:p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DESIGN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EXPLORATION</a:t>
            </a:r>
          </a:p>
          <a:p>
            <a:endParaRPr lang="en-US" altLang="zh-CN" b="1" spc="20" dirty="0">
              <a:solidFill>
                <a:srgbClr val="00FFFF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Mentor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</a:p>
          <a:p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Yifei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Gong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September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2019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endParaRPr lang="en-US" b="1" spc="20" dirty="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Barrier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few have taken steps to get it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3105834"/>
            <a:ext cx="1123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</a:t>
            </a:r>
            <a:r>
              <a:rPr lang="en-US" altLang="zh-CN" sz="3600" b="1" dirty="0" err="1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ization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364444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Problem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Redefine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3105834"/>
            <a:ext cx="1123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personalized easier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more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accessible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364444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93532" y="2690336"/>
            <a:ext cx="1100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Direction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Personalized Content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73804" y="2358484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2241396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57999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109224" y="2592659"/>
            <a:ext cx="173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Understanding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Commitment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34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73804" y="2358484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2241396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57999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109224" y="2592659"/>
            <a:ext cx="173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Understanding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Commitment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40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1F3D-C800-7943-8917-42AC29DD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dirty="0"/>
              <a:t>Aware</a:t>
            </a:r>
            <a:r>
              <a:rPr lang="en-US" altLang="zh-CN" dirty="0"/>
              <a:t>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1A0A-21F6-FA40-ADF3-56E45B96A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opal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personalize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5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7"/>
            <a:endCxn id="22" idx="2"/>
          </p:cNvCxnSpPr>
          <p:nvPr/>
        </p:nvCxnSpPr>
        <p:spPr>
          <a:xfrm flipV="1">
            <a:off x="5072964" y="900724"/>
            <a:ext cx="1550859" cy="1374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D239685-31E1-A541-858C-66F15EEE5AC8}"/>
              </a:ext>
            </a:extLst>
          </p:cNvPr>
          <p:cNvSpPr/>
          <p:nvPr/>
        </p:nvSpPr>
        <p:spPr>
          <a:xfrm>
            <a:off x="6623823" y="783636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F343DD-00E4-1E4F-94D0-8E8A7DD2C08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6857999" y="900724"/>
            <a:ext cx="1550019" cy="1457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2538764" y="2592659"/>
            <a:ext cx="133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ccessfully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4109224" y="2592659"/>
            <a:ext cx="173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5965902" y="1134899"/>
            <a:ext cx="15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7750097" y="2592659"/>
            <a:ext cx="155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22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3105834"/>
            <a:ext cx="1123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“I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could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personalize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mobile(Opal)”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364444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Goal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3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4009971"/>
            <a:ext cx="9982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version(2019)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web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implementing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857831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internship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goal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Vertical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35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stCxn id="9" idx="7"/>
            <a:endCxn id="11" idx="2"/>
          </p:cNvCxnSpPr>
          <p:nvPr/>
        </p:nvCxnSpPr>
        <p:spPr>
          <a:xfrm flipV="1">
            <a:off x="5072964" y="900724"/>
            <a:ext cx="1550859" cy="1374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783636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6857999" y="900724"/>
            <a:ext cx="1550019" cy="1457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ccessfully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109224" y="2592659"/>
            <a:ext cx="173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1134899"/>
            <a:ext cx="15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14D3F-E96C-564E-A88E-1A1B38FE5008}"/>
              </a:ext>
            </a:extLst>
          </p:cNvPr>
          <p:cNvSpPr txBox="1"/>
          <p:nvPr/>
        </p:nvSpPr>
        <p:spPr>
          <a:xfrm>
            <a:off x="5965902" y="3674239"/>
            <a:ext cx="15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1762C-D18C-B44D-A87E-0B959B31BD18}"/>
              </a:ext>
            </a:extLst>
          </p:cNvPr>
          <p:cNvSpPr txBox="1"/>
          <p:nvPr/>
        </p:nvSpPr>
        <p:spPr>
          <a:xfrm>
            <a:off x="8061968" y="5168551"/>
            <a:ext cx="335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Assumption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Shorter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path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No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scenario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shifting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time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,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update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in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real-time</a:t>
            </a:r>
            <a:endParaRPr lang="en-US" altLang="zh-CN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AC8418-D52D-B245-A92A-A051920D1F15}"/>
              </a:ext>
            </a:extLst>
          </p:cNvPr>
          <p:cNvSpPr/>
          <p:nvPr/>
        </p:nvSpPr>
        <p:spPr>
          <a:xfrm>
            <a:off x="6623823" y="3398901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73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Have intention to personalize content now</a:t>
            </a:r>
          </a:p>
          <a:p>
            <a:pPr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them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personalized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 when users follow topic is blank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[discover now] jump to content personalization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[later]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jum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 close the pop up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 PERSONALIZED POP 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93A53D-E7D6-704B-A112-04E907A2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261" y="240038"/>
            <a:ext cx="2880000" cy="62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701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have intention to personalize content now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pop up close and transform to a window on the top of the [for you]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LATER ENTRY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0B277-33EE-324D-96A6-A621DCE1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26" y="302583"/>
            <a:ext cx="2880169" cy="6253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D422C6-2E52-2F48-968E-DBAAD663B4B4}"/>
              </a:ext>
            </a:extLst>
          </p:cNvPr>
          <p:cNvSpPr/>
          <p:nvPr/>
        </p:nvSpPr>
        <p:spPr>
          <a:xfrm>
            <a:off x="7075825" y="302217"/>
            <a:ext cx="2880169" cy="136032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C8863-88A6-E147-82FD-069FED830964}"/>
              </a:ext>
            </a:extLst>
          </p:cNvPr>
          <p:cNvSpPr/>
          <p:nvPr/>
        </p:nvSpPr>
        <p:spPr>
          <a:xfrm>
            <a:off x="7075825" y="2678166"/>
            <a:ext cx="2880169" cy="387725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B0917-256E-044B-AC1F-1F919CFB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38" y="889455"/>
            <a:ext cx="2160000" cy="468962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31D10-67BF-C04A-AADF-9DC0C991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9" y="302583"/>
            <a:ext cx="2160000" cy="4689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AE7855-59B1-EA4E-AB35-50CA5CA0F281}"/>
              </a:ext>
            </a:extLst>
          </p:cNvPr>
          <p:cNvSpPr/>
          <p:nvPr/>
        </p:nvSpPr>
        <p:spPr>
          <a:xfrm>
            <a:off x="9059333" y="1094763"/>
            <a:ext cx="2035051" cy="36576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96CD62F-7755-DE47-8D4B-360EF9F89B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91289" y="2923563"/>
            <a:ext cx="2668044" cy="26555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8A88C6D-0047-8A4D-B94C-3BC13935F2C0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-1936552" y="3234268"/>
            <a:ext cx="6292790" cy="13056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2BBC98-1C1F-7447-BBA1-0C5EE553E431}"/>
              </a:ext>
            </a:extLst>
          </p:cNvPr>
          <p:cNvCxnSpPr>
            <a:cxnSpLocks/>
          </p:cNvCxnSpPr>
          <p:nvPr/>
        </p:nvCxnSpPr>
        <p:spPr>
          <a:xfrm rot="10800000">
            <a:off x="7646711" y="2916567"/>
            <a:ext cx="1412622" cy="3177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4225658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3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C8DE-8D48-7240-B524-B6B6F4D3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2Understanding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9A81-47F5-DE46-856B-D1873B7C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accessible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visible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</a:p>
          <a:p>
            <a:r>
              <a:rPr lang="en-US" altLang="zh-CN" dirty="0"/>
              <a:t>Clear interaction and status indication</a:t>
            </a:r>
          </a:p>
        </p:txBody>
      </p:sp>
    </p:spTree>
    <p:extLst>
      <p:ext uri="{BB962C8B-B14F-4D97-AF65-F5344CB8AC3E}">
        <p14:creationId xmlns:p14="http://schemas.microsoft.com/office/powerpoint/2010/main" val="24686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group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EXPLOR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8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C8DE-8D48-7240-B524-B6B6F4D3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9A81-47F5-DE46-856B-D1873B7C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Existed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page-more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Proposed</a:t>
            </a:r>
          </a:p>
          <a:p>
            <a:pPr lvl="1"/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</a:p>
          <a:p>
            <a:pPr lvl="1"/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515577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 page allow to view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trending topics, search topics and follow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Intentions</a:t>
            </a:r>
          </a:p>
          <a:p>
            <a:pPr marL="514350" lvl="0" indent="-514350"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have had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target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topics(existed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their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mind)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follow-search</a:t>
            </a:r>
          </a:p>
          <a:p>
            <a:pPr marL="514350" lvl="0" indent="-514350">
              <a:buFont typeface="+mj-lt"/>
              <a:buAutoNum type="arabicPeriod"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lvl="0" indent="-514350"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 is to see updates-latest trending topics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626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CENTRALIZED CONTENT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360046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Cards Carousel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Recommendation, user passive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 organized by group, clear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Rough</a:t>
            </a:r>
            <a:r>
              <a:rPr lang="en-US" altLang="zh-CN" sz="2800" dirty="0" err="1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ly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follow topics users are not interested 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</a:t>
            </a:r>
          </a:p>
        </p:txBody>
      </p:sp>
    </p:spTree>
    <p:extLst>
      <p:ext uri="{BB962C8B-B14F-4D97-AF65-F5344CB8AC3E}">
        <p14:creationId xmlns:p14="http://schemas.microsoft.com/office/powerpoint/2010/main" val="117641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=BREAKING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6B376-1265-BB4D-908F-E7D5C354BE57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Starting</a:t>
            </a:r>
            <a:r>
              <a:rPr lang="zh-CN" altLang="en-US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point</a:t>
            </a:r>
            <a:endParaRPr lang="en-US" b="1" cap="all" spc="2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DF404D-339B-3546-9A30-A237BEDD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02583"/>
            <a:ext cx="2880000" cy="62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8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Selected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65ECB1-B9C3-0046-A671-6A8BEBCD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02" y="532701"/>
            <a:ext cx="2520000" cy="547123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5688C2-2E16-0D4E-83F0-F78EE1ED9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21" y="532701"/>
            <a:ext cx="2520000" cy="5471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29B41-3344-F14B-8C82-57D1E038B23A}"/>
              </a:ext>
            </a:extLst>
          </p:cNvPr>
          <p:cNvSpPr txBox="1"/>
          <p:nvPr/>
        </p:nvSpPr>
        <p:spPr>
          <a:xfrm>
            <a:off x="6359721" y="6011099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Group selected cards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40CB-4DEC-9A48-BA6B-AF3B99D77FBA}"/>
              </a:ext>
            </a:extLst>
          </p:cNvPr>
          <p:cNvSpPr txBox="1"/>
          <p:nvPr/>
        </p:nvSpPr>
        <p:spPr>
          <a:xfrm>
            <a:off x="2903203" y="6011099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 1</a:t>
            </a:r>
          </a:p>
        </p:txBody>
      </p:sp>
    </p:spTree>
    <p:extLst>
      <p:ext uri="{BB962C8B-B14F-4D97-AF65-F5344CB8AC3E}">
        <p14:creationId xmlns:p14="http://schemas.microsoft.com/office/powerpoint/2010/main" val="24860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59882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Search-oriented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 +Navi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‘S SOLUTION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0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Exploration, user active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 access both trending topics and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targetd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topics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2</a:t>
            </a:r>
          </a:p>
        </p:txBody>
      </p:sp>
    </p:spTree>
    <p:extLst>
      <p:ext uri="{BB962C8B-B14F-4D97-AF65-F5344CB8AC3E}">
        <p14:creationId xmlns:p14="http://schemas.microsoft.com/office/powerpoint/2010/main" val="122054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2264A-A510-494A-A11E-9D87B3D3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8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251364" y="2880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2 USER FLOW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6587DA-B957-BA41-9897-9F48EABA1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850900"/>
            <a:ext cx="2374900" cy="5156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F4920D-BD07-A841-8B9B-0FCB3455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17" y="850900"/>
            <a:ext cx="2374900" cy="51562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9FC070-E9E6-6A45-B7D9-95CF1BCD5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44" y="850900"/>
            <a:ext cx="2374900" cy="5156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863AB-274B-3147-9A69-F8E41C222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71" y="850900"/>
            <a:ext cx="2374900" cy="5156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73F60-26EC-DC43-923F-F5D28841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25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AAC4-A800-B842-813E-757194B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CE03-C388-9E4E-9A6B-03FD8459F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220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FDFA8-5A95-074C-A990-F1DD699E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7A2A4-532B-2F4D-9F2A-C8DE26AE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accessible?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7138-0DB2-814C-A32A-ABB87B61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A9B-6742-3048-B726-CDF09CC2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r>
              <a:rPr lang="en-US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 set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=BORING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AAC4-A800-B842-813E-757194B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CE03-C388-9E4E-9A6B-03FD8459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</a:p>
        </p:txBody>
      </p:sp>
    </p:spTree>
    <p:extLst>
      <p:ext uri="{BB962C8B-B14F-4D97-AF65-F5344CB8AC3E}">
        <p14:creationId xmlns:p14="http://schemas.microsoft.com/office/powerpoint/2010/main" val="2468937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B05-FA45-E147-AA77-1805D8F8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99B5-698E-2347-BA75-77705679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 </a:t>
            </a:r>
            <a:r>
              <a:rPr lang="en-US" altLang="zh-CN" dirty="0" err="1"/>
              <a:t>navi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DF870-D777-C54B-A4BF-3EEE01DFB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B6F70-6638-AA44-B65D-6691C7785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553" y="850900"/>
            <a:ext cx="2374900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2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8C682-8C5C-7A42-A760-A6A23AD5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6885" y="850900"/>
            <a:ext cx="2374900" cy="5156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4037D-02EA-434E-BDE7-CA62CD98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850900"/>
            <a:ext cx="2374900" cy="5156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3CB0B3-62A7-E445-B3AD-3E57482B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12710" y="850900"/>
            <a:ext cx="2374900" cy="5156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A7767-DE57-1B4F-9BD2-87AF8B434F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8900" y="850900"/>
            <a:ext cx="2374900" cy="5156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3F133-82A7-5C4A-A291-5E412A001F6C}"/>
              </a:ext>
            </a:extLst>
          </p:cNvPr>
          <p:cNvSpPr txBox="1"/>
          <p:nvPr/>
        </p:nvSpPr>
        <p:spPr>
          <a:xfrm>
            <a:off x="838200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F3B0-E417-4B48-8C6D-0F34772EA834}"/>
              </a:ext>
            </a:extLst>
          </p:cNvPr>
          <p:cNvSpPr txBox="1"/>
          <p:nvPr/>
        </p:nvSpPr>
        <p:spPr>
          <a:xfrm>
            <a:off x="3586885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79C93-0C09-D04E-AC91-6EE1A630C600}"/>
              </a:ext>
            </a:extLst>
          </p:cNvPr>
          <p:cNvSpPr txBox="1"/>
          <p:nvPr/>
        </p:nvSpPr>
        <p:spPr>
          <a:xfrm>
            <a:off x="6248402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7C904-4F0C-7240-B2BC-999440A47887}"/>
              </a:ext>
            </a:extLst>
          </p:cNvPr>
          <p:cNvSpPr txBox="1"/>
          <p:nvPr/>
        </p:nvSpPr>
        <p:spPr>
          <a:xfrm>
            <a:off x="8978900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84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73804" y="2358484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2241396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57999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321097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Engagement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Evaluation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4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B158-C6E5-0843-8D23-0A6296A6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D57FC-0A05-4B46-87FD-84292ED08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Unfollow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preferable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</a:p>
          <a:p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6E2D8-7865-A64B-BA35-CCC8BE7140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</a:p>
          <a:p>
            <a:r>
              <a:rPr lang="en-US" altLang="zh-CN" dirty="0"/>
              <a:t>1 add new</a:t>
            </a:r>
          </a:p>
          <a:p>
            <a:r>
              <a:rPr lang="en-US" altLang="zh-CN" dirty="0"/>
              <a:t>2 delete old</a:t>
            </a:r>
          </a:p>
          <a:p>
            <a:r>
              <a:rPr lang="en-US" altLang="zh-CN" dirty="0"/>
              <a:t>(3)manually ordering</a:t>
            </a:r>
          </a:p>
        </p:txBody>
      </p:sp>
    </p:spTree>
    <p:extLst>
      <p:ext uri="{BB962C8B-B14F-4D97-AF65-F5344CB8AC3E}">
        <p14:creationId xmlns:p14="http://schemas.microsoft.com/office/powerpoint/2010/main" val="3032101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773CC-3A10-B94E-8C5D-DEFEF6BD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0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 Intention fir</a:t>
            </a:r>
          </a:p>
        </p:txBody>
      </p:sp>
    </p:spTree>
    <p:extLst>
      <p:ext uri="{BB962C8B-B14F-4D97-AF65-F5344CB8AC3E}">
        <p14:creationId xmlns:p14="http://schemas.microsoft.com/office/powerpoint/2010/main" val="2713030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Add new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76D2-3743-B84A-A35D-3BE1A325466F}"/>
              </a:ext>
            </a:extLst>
          </p:cNvPr>
          <p:cNvSpPr/>
          <p:nvPr/>
        </p:nvSpPr>
        <p:spPr>
          <a:xfrm>
            <a:off x="166255" y="2599765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Search result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</a:t>
            </a:r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5CDB1-8487-C34E-B56F-6F1747087B6B}"/>
              </a:ext>
            </a:extLst>
          </p:cNvPr>
          <p:cNvSpPr/>
          <p:nvPr/>
        </p:nvSpPr>
        <p:spPr>
          <a:xfrm>
            <a:off x="166255" y="4552512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Comprehensive view page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3156C-3483-6945-B87A-A4490D16D746}"/>
              </a:ext>
            </a:extLst>
          </p:cNvPr>
          <p:cNvSpPr/>
          <p:nvPr/>
        </p:nvSpPr>
        <p:spPr>
          <a:xfrm>
            <a:off x="4161269" y="3644561"/>
            <a:ext cx="1934731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40F0E-DE9C-6547-B8CE-B2FB6F109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78" y="850900"/>
            <a:ext cx="2374900" cy="51562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EE03DE2-D17B-3B47-8B1C-3D57F8189AB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715479" y="3290047"/>
            <a:ext cx="445790" cy="1044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6211DF2-3E5C-C846-9B72-08225676811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715479" y="4334843"/>
            <a:ext cx="445790" cy="907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9F0C2A7-D6CD-D546-A464-51F0BECFA88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096000" y="3429000"/>
            <a:ext cx="1486478" cy="905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6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CB42A-7A99-AC4E-B336-D8975F464E1B}"/>
              </a:ext>
            </a:extLst>
          </p:cNvPr>
          <p:cNvSpPr txBox="1"/>
          <p:nvPr/>
        </p:nvSpPr>
        <p:spPr>
          <a:xfrm>
            <a:off x="1848412" y="1884630"/>
            <a:ext cx="9350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</a:p>
          <a:p>
            <a:pPr lvl="0"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Hard to get personalized content </a:t>
            </a:r>
          </a:p>
          <a:p>
            <a:pPr lvl="0">
              <a:defRPr/>
            </a:pPr>
            <a:endParaRPr lang="en-US" altLang="zh-CN" sz="2400" dirty="0">
              <a:solidFill>
                <a:prstClr val="white">
                  <a:lumMod val="65000"/>
                </a:prstClr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Lost focus while reading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" panose="020B05020405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catch-up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094A4-CDFF-C141-8FA5-30B33D08EA08}"/>
              </a:ext>
            </a:extLst>
          </p:cNvPr>
          <p:cNvSpPr txBox="1"/>
          <p:nvPr/>
        </p:nvSpPr>
        <p:spPr>
          <a:xfrm>
            <a:off x="1848412" y="1173246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Unmeted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POINTS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9361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Manipulate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0E902-EB22-6C4E-9ABB-B25C0F9363FC}"/>
              </a:ext>
            </a:extLst>
          </p:cNvPr>
          <p:cNvSpPr txBox="1"/>
          <p:nvPr/>
        </p:nvSpPr>
        <p:spPr>
          <a:xfrm>
            <a:off x="24420" y="603693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current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BC291-6452-824A-93B0-8463DDF1D1C1}"/>
              </a:ext>
            </a:extLst>
          </p:cNvPr>
          <p:cNvSpPr txBox="1"/>
          <p:nvPr/>
        </p:nvSpPr>
        <p:spPr>
          <a:xfrm>
            <a:off x="2536145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horizontally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EDAB9-C318-8F4E-B5D5-BA64E8A721EF}"/>
              </a:ext>
            </a:extLst>
          </p:cNvPr>
          <p:cNvSpPr txBox="1"/>
          <p:nvPr/>
        </p:nvSpPr>
        <p:spPr>
          <a:xfrm>
            <a:off x="4887585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Drag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66393-7C9C-B24F-91DD-2D1297E9D7E2}"/>
              </a:ext>
            </a:extLst>
          </p:cNvPr>
          <p:cNvSpPr txBox="1"/>
          <p:nvPr/>
        </p:nvSpPr>
        <p:spPr>
          <a:xfrm>
            <a:off x="9796135" y="601321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result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72B1F-5298-964B-B9E7-5A457FAB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" y="850900"/>
            <a:ext cx="2374900" cy="51562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BD2EA8-AF4C-8E4C-A412-B15A64E42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20" y="850900"/>
            <a:ext cx="2374900" cy="51562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C70CB-DE74-364D-A4E9-27DFFF89C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45" y="865819"/>
            <a:ext cx="2374900" cy="5156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C20D1E-BFB2-0142-A219-092CD5E52264}"/>
              </a:ext>
            </a:extLst>
          </p:cNvPr>
          <p:cNvSpPr txBox="1"/>
          <p:nvPr/>
        </p:nvSpPr>
        <p:spPr>
          <a:xfrm>
            <a:off x="7307873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endParaRPr lang="en-US" dirty="0"/>
          </a:p>
        </p:txBody>
      </p:sp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3C3A33-D78E-FC44-A392-D8B4B930F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  <p:pic>
        <p:nvPicPr>
          <p:cNvPr id="42" name="Picture 4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7D107F-281C-7E40-BE4B-7775FA6FE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54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6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B52E0-8996-EB40-9D3A-ADA352C1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" y="850900"/>
            <a:ext cx="2374900" cy="51562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99E257-7512-3847-BCA2-849DCEE9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9" y="850900"/>
            <a:ext cx="2374900" cy="5156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237FB-C400-E346-9D65-C9C6A329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95" y="850900"/>
            <a:ext cx="2374900" cy="51562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7C18E5-1888-EF44-880C-19316C945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63" y="850900"/>
            <a:ext cx="2374900" cy="515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E568AA-C96C-1443-9843-97129D5B4B24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CAFC-FD1E-6447-906B-F4CA6BC27CF1}"/>
              </a:ext>
            </a:extLst>
          </p:cNvPr>
          <p:cNvSpPr txBox="1"/>
          <p:nvPr/>
        </p:nvSpPr>
        <p:spPr>
          <a:xfrm>
            <a:off x="3840295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3FF08-FA94-BE49-9A6F-0DDBAA1CA39C}"/>
              </a:ext>
            </a:extLst>
          </p:cNvPr>
          <p:cNvSpPr txBox="1"/>
          <p:nvPr/>
        </p:nvSpPr>
        <p:spPr>
          <a:xfrm>
            <a:off x="6492663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4A5612-5118-7240-A430-A24CA416285D}"/>
              </a:ext>
            </a:extLst>
          </p:cNvPr>
          <p:cNvCxnSpPr/>
          <p:nvPr/>
        </p:nvCxnSpPr>
        <p:spPr>
          <a:xfrm>
            <a:off x="3449782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1499E-841D-A647-984A-50FDEFFC3DED}"/>
              </a:ext>
            </a:extLst>
          </p:cNvPr>
          <p:cNvCxnSpPr/>
          <p:nvPr/>
        </p:nvCxnSpPr>
        <p:spPr>
          <a:xfrm>
            <a:off x="9213273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880CC5-7C0A-D141-BCF8-BE7A10B18107}"/>
              </a:ext>
            </a:extLst>
          </p:cNvPr>
          <p:cNvSpPr txBox="1"/>
          <p:nvPr/>
        </p:nvSpPr>
        <p:spPr>
          <a:xfrm>
            <a:off x="579783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84F79-7EAA-934F-ADB0-8A523ECD9049}"/>
              </a:ext>
            </a:extLst>
          </p:cNvPr>
          <p:cNvSpPr txBox="1"/>
          <p:nvPr/>
        </p:nvSpPr>
        <p:spPr>
          <a:xfrm>
            <a:off x="9535543" y="600710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77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58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Add new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0E902-EB22-6C4E-9ABB-B25C0F9363FC}"/>
              </a:ext>
            </a:extLst>
          </p:cNvPr>
          <p:cNvSpPr txBox="1"/>
          <p:nvPr/>
        </p:nvSpPr>
        <p:spPr>
          <a:xfrm>
            <a:off x="1949421" y="603693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current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BC291-6452-824A-93B0-8463DDF1D1C1}"/>
              </a:ext>
            </a:extLst>
          </p:cNvPr>
          <p:cNvSpPr txBox="1"/>
          <p:nvPr/>
        </p:nvSpPr>
        <p:spPr>
          <a:xfrm>
            <a:off x="4722836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EDAB9-C318-8F4E-B5D5-BA64E8A721EF}"/>
              </a:ext>
            </a:extLst>
          </p:cNvPr>
          <p:cNvSpPr txBox="1"/>
          <p:nvPr/>
        </p:nvSpPr>
        <p:spPr>
          <a:xfrm>
            <a:off x="7496251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topic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66393-7C9C-B24F-91DD-2D1297E9D7E2}"/>
              </a:ext>
            </a:extLst>
          </p:cNvPr>
          <p:cNvSpPr txBox="1"/>
          <p:nvPr/>
        </p:nvSpPr>
        <p:spPr>
          <a:xfrm>
            <a:off x="10269666" y="601321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E8B07-DE4C-B74A-9FE6-F1A0E201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7" y="880737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5D60B-7575-E04E-9690-60856A066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35" y="880737"/>
            <a:ext cx="2374900" cy="5156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046035-DBCE-7C48-B099-64D20E6FC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9" y="880737"/>
            <a:ext cx="2374900" cy="51562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8EF17-2956-3D4F-8F30-684FB4005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880737"/>
            <a:ext cx="2374900" cy="515620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2A461-D97D-0548-8377-C91BEC7EC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9" y="880737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66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C6DFA8-1529-B445-9E8F-F9B1CF42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44" y="850900"/>
            <a:ext cx="2374900" cy="51562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00992-DE12-5246-A085-2E0AB447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76" y="850900"/>
            <a:ext cx="2374900" cy="51562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695B7-D9FE-9948-85FE-EC84B25B8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38" y="850900"/>
            <a:ext cx="2374900" cy="5156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036B5-EFCD-6744-9454-D219C404F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850900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95148-B690-E34B-8820-3F177CADE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2374900" cy="515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A090-314D-A04F-811C-737AF491D649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Manipulate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972968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63AEE-A291-2D46-9752-6CC537A2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3" y="850900"/>
            <a:ext cx="2374900" cy="5156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54BCD9-B299-CE44-AF53-EBDE9A8F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86" y="850900"/>
            <a:ext cx="2374900" cy="5156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09BBE9-74C7-974E-97C1-57EC0C0DDCEB}"/>
              </a:ext>
            </a:extLst>
          </p:cNvPr>
          <p:cNvSpPr txBox="1"/>
          <p:nvPr/>
        </p:nvSpPr>
        <p:spPr>
          <a:xfrm>
            <a:off x="3286113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CE0AA-5EC2-4A44-8643-CE9C6225B72D}"/>
              </a:ext>
            </a:extLst>
          </p:cNvPr>
          <p:cNvSpPr txBox="1"/>
          <p:nvPr/>
        </p:nvSpPr>
        <p:spPr>
          <a:xfrm>
            <a:off x="5938481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5D574A-CA22-4A40-AEAE-ECC71AEF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3" y="850900"/>
            <a:ext cx="2374900" cy="51562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3182D4-66C7-D246-A7FB-A5364D465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65" y="850900"/>
            <a:ext cx="2374900" cy="5156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6595A4-E2C4-024F-8867-36F24909C931}"/>
              </a:ext>
            </a:extLst>
          </p:cNvPr>
          <p:cNvCxnSpPr/>
          <p:nvPr/>
        </p:nvCxnSpPr>
        <p:spPr>
          <a:xfrm>
            <a:off x="2980035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6BFE2-D1CF-DC48-937F-BEEDBC380624}"/>
              </a:ext>
            </a:extLst>
          </p:cNvPr>
          <p:cNvCxnSpPr/>
          <p:nvPr/>
        </p:nvCxnSpPr>
        <p:spPr>
          <a:xfrm>
            <a:off x="8743526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9EFA27-B93C-C346-8849-0DC6702FF66C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</a:p>
        </p:txBody>
      </p:sp>
    </p:spTree>
    <p:extLst>
      <p:ext uri="{BB962C8B-B14F-4D97-AF65-F5344CB8AC3E}">
        <p14:creationId xmlns:p14="http://schemas.microsoft.com/office/powerpoint/2010/main" val="2804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93532" y="2690336"/>
            <a:ext cx="1100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DIRECTION 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SPACE DIMENSION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69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964CA-A107-3D47-AF06-2C15D9D9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68" y="850900"/>
            <a:ext cx="2374900" cy="5156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71C9CE-2EA5-8042-A2B8-38B81C0FC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8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5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728B4-AC96-2742-AFCC-A75EC159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04" y="850900"/>
            <a:ext cx="2374900" cy="5156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CE35E-266D-3E49-BC5F-1064BE34E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9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68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2892370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7CD14-3C01-B840-977F-1A9FFB1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0" y="2483330"/>
            <a:ext cx="409040" cy="4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3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Barrier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few have taken steps to get it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50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4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3105834"/>
            <a:ext cx="11234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Desktop [I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nterest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]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related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features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aven’t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ligned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4" y="4306163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Gap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1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Only on desktop, they could manage their interest.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6A68-B8CC-C749-93D7-AD4CFFD5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1" r="8653" b="9691"/>
          <a:stretch/>
        </p:blipFill>
        <p:spPr>
          <a:xfrm>
            <a:off x="1292091" y="2496998"/>
            <a:ext cx="4188000" cy="11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126082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Journey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EB1A0-75F8-494B-B60B-9FE587915275}"/>
              </a:ext>
            </a:extLst>
          </p:cNvPr>
          <p:cNvSpPr txBox="1"/>
          <p:nvPr/>
        </p:nvSpPr>
        <p:spPr>
          <a:xfrm>
            <a:off x="-7027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23C7E-CAD2-6040-A14A-2469E66A390F}"/>
              </a:ext>
            </a:extLst>
          </p:cNvPr>
          <p:cNvSpPr txBox="1"/>
          <p:nvPr/>
        </p:nvSpPr>
        <p:spPr>
          <a:xfrm>
            <a:off x="2096428" y="3587061"/>
            <a:ext cx="2156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007DF-4E1E-724C-B084-8F1887455674}"/>
              </a:ext>
            </a:extLst>
          </p:cNvPr>
          <p:cNvSpPr txBox="1"/>
          <p:nvPr/>
        </p:nvSpPr>
        <p:spPr>
          <a:xfrm>
            <a:off x="4286711" y="3587061"/>
            <a:ext cx="314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3CD3A-A6D4-C541-9933-07F009A144C8}"/>
              </a:ext>
            </a:extLst>
          </p:cNvPr>
          <p:cNvSpPr txBox="1"/>
          <p:nvPr/>
        </p:nvSpPr>
        <p:spPr>
          <a:xfrm>
            <a:off x="10689771" y="3587061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A367-B0D8-8149-9E0C-E88D9711D93B}"/>
              </a:ext>
            </a:extLst>
          </p:cNvPr>
          <p:cNvSpPr txBox="1"/>
          <p:nvPr/>
        </p:nvSpPr>
        <p:spPr>
          <a:xfrm>
            <a:off x="9052357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0AC62-7E36-3440-A01E-E7453E68AB67}"/>
              </a:ext>
            </a:extLst>
          </p:cNvPr>
          <p:cNvSpPr txBox="1"/>
          <p:nvPr/>
        </p:nvSpPr>
        <p:spPr>
          <a:xfrm>
            <a:off x="7230579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Know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93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004928" y="445695"/>
            <a:ext cx="41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flow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1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0E01F-4498-1247-9E5B-219FABA390BF}"/>
              </a:ext>
            </a:extLst>
          </p:cNvPr>
          <p:cNvSpPr txBox="1"/>
          <p:nvPr/>
        </p:nvSpPr>
        <p:spPr>
          <a:xfrm>
            <a:off x="1550881" y="2958480"/>
            <a:ext cx="186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 Result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C4372-12DF-EB4D-8ACB-9821FA0DFD08}"/>
              </a:ext>
            </a:extLst>
          </p:cNvPr>
          <p:cNvSpPr txBox="1"/>
          <p:nvPr/>
        </p:nvSpPr>
        <p:spPr>
          <a:xfrm>
            <a:off x="1570512" y="3708304"/>
            <a:ext cx="186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Browse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 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50F39-000E-0544-A942-0E71939E6027}"/>
              </a:ext>
            </a:extLst>
          </p:cNvPr>
          <p:cNvSpPr txBox="1"/>
          <p:nvPr/>
        </p:nvSpPr>
        <p:spPr>
          <a:xfrm>
            <a:off x="1701455" y="4411483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 interests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54B2B0-6F7E-EF43-855F-D024042E5BFE}"/>
              </a:ext>
            </a:extLst>
          </p:cNvPr>
          <p:cNvSpPr/>
          <p:nvPr/>
        </p:nvSpPr>
        <p:spPr>
          <a:xfrm>
            <a:off x="4465152" y="3126161"/>
            <a:ext cx="1647306" cy="51851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4E8D0-ED4A-E643-9043-88567544A922}"/>
              </a:ext>
            </a:extLst>
          </p:cNvPr>
          <p:cNvSpPr txBox="1"/>
          <p:nvPr/>
        </p:nvSpPr>
        <p:spPr>
          <a:xfrm>
            <a:off x="7321592" y="3460007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Comprehensive View Page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3" name="Picture 22" descr="A picture containing animal&#10;&#10;Description automatically generated">
            <a:extLst>
              <a:ext uri="{FF2B5EF4-FFF2-40B4-BE49-F238E27FC236}">
                <a16:creationId xmlns:a16="http://schemas.microsoft.com/office/drawing/2014/main" id="{763D58FE-ECE4-8B48-811F-1D58F3C75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05" y="4192846"/>
            <a:ext cx="228600" cy="317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82131C-5218-4544-8FE0-A4DCC66126A2}"/>
              </a:ext>
            </a:extLst>
          </p:cNvPr>
          <p:cNvSpPr txBox="1"/>
          <p:nvPr/>
        </p:nvSpPr>
        <p:spPr>
          <a:xfrm>
            <a:off x="1588367" y="1979298"/>
            <a:ext cx="1846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B6949-D5AE-A743-B373-2B852CA07BA6}"/>
              </a:ext>
            </a:extLst>
          </p:cNvPr>
          <p:cNvSpPr txBox="1"/>
          <p:nvPr/>
        </p:nvSpPr>
        <p:spPr>
          <a:xfrm>
            <a:off x="4192858" y="1979298"/>
            <a:ext cx="2156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ADE99-8D1F-B34F-8FD8-7249EF9B4F9C}"/>
              </a:ext>
            </a:extLst>
          </p:cNvPr>
          <p:cNvSpPr txBox="1"/>
          <p:nvPr/>
        </p:nvSpPr>
        <p:spPr>
          <a:xfrm>
            <a:off x="7355644" y="1979298"/>
            <a:ext cx="314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0F78A4-134D-584C-8898-29E810825337}"/>
              </a:ext>
            </a:extLst>
          </p:cNvPr>
          <p:cNvSpPr txBox="1"/>
          <p:nvPr/>
        </p:nvSpPr>
        <p:spPr>
          <a:xfrm>
            <a:off x="6152303" y="157530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C4769C-3E25-D246-AA88-B3C0D9253847}"/>
              </a:ext>
            </a:extLst>
          </p:cNvPr>
          <p:cNvCxnSpPr>
            <a:cxnSpLocks/>
          </p:cNvCxnSpPr>
          <p:nvPr/>
        </p:nvCxnSpPr>
        <p:spPr>
          <a:xfrm>
            <a:off x="6382542" y="2148575"/>
            <a:ext cx="1006555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69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SPOTLIGHT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581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1693045"/>
            <a:ext cx="61198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design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feedback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 topic follow button doesn’t make sense to users.(mobile user study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“I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I’m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gonna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97561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POINT-SEARCH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FF4F77-FC19-5646-B828-B82EC533C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04" y="2287405"/>
            <a:ext cx="4304035" cy="19476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3D691C-14C9-0D4D-BF95-2E3D01898C32}"/>
              </a:ext>
            </a:extLst>
          </p:cNvPr>
          <p:cNvSpPr/>
          <p:nvPr/>
        </p:nvSpPr>
        <p:spPr>
          <a:xfrm>
            <a:off x="7113856" y="3552869"/>
            <a:ext cx="4702628" cy="870857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57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660638" y="547267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631422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Reuters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7110430" y="5472674"/>
            <a:ext cx="284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point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EC021E-BC33-9B44-ACAA-EB98947A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38" y="1341320"/>
            <a:ext cx="2160000" cy="38340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F64A3-9E4D-8A47-8854-C360A5CD5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9" y="1341321"/>
            <a:ext cx="2160000" cy="3833999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EC1D22-7E3A-4345-9096-415A1DB2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60" y="1341320"/>
            <a:ext cx="2160000" cy="383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8ECD25-647C-1647-879F-D4CDB3B7EA11}"/>
              </a:ext>
            </a:extLst>
          </p:cNvPr>
          <p:cNvSpPr/>
          <p:nvPr/>
        </p:nvSpPr>
        <p:spPr>
          <a:xfrm>
            <a:off x="4820638" y="5454725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</a:p>
        </p:txBody>
      </p:sp>
    </p:spTree>
    <p:extLst>
      <p:ext uri="{BB962C8B-B14F-4D97-AF65-F5344CB8AC3E}">
        <p14:creationId xmlns:p14="http://schemas.microsoft.com/office/powerpoint/2010/main" val="780359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2287405"/>
            <a:ext cx="61198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Proposal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Change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writing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+topic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Make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button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section,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description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5699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16F6D0-B3BB-E24B-8F98-94D27EC1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10" y="1569971"/>
            <a:ext cx="4381500" cy="1587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229586-B993-F54A-85B5-B009AE01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10" y="3646744"/>
            <a:ext cx="4381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10721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057271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Opportunity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AREA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89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312140" y="5487914"/>
            <a:ext cx="2848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Favorite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9EFAF4-2180-8540-80BA-E99343E0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32" y="1394847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6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749768" y="5821019"/>
            <a:ext cx="266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Single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eparate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POINT-BROWSE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6454598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Group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3803612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Single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Separate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4ED8B-C800-514B-86FF-08E71D943CF7}"/>
              </a:ext>
            </a:extLst>
          </p:cNvPr>
          <p:cNvSpPr/>
          <p:nvPr/>
        </p:nvSpPr>
        <p:spPr>
          <a:xfrm>
            <a:off x="9002070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Group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Seper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0AB40-9D1B-764E-B856-02C8B9F8B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598" y="1055193"/>
            <a:ext cx="2160000" cy="468962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119F72-FEEA-EE4A-A8EE-F7E65F61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4" y="1055193"/>
            <a:ext cx="2160000" cy="468962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98442-8F5A-794F-B49E-A7F86CD1B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47" y="1055193"/>
            <a:ext cx="2160000" cy="468962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8403C-157B-1642-B3DF-61AE53D19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70" y="1007987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7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Requirements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Interest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Spot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(Thumbnail)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(Summary)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C663970-3101-F744-8693-824A6C7E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5" y="2508250"/>
            <a:ext cx="2159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68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749768" y="5821019"/>
            <a:ext cx="266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Carousel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94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List-Recommend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056BC-EF09-0C48-AFD1-4486D2D2A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26" y="886467"/>
            <a:ext cx="2160000" cy="468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67EF3-8E63-884A-BDD8-A3D36E26F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954" y="914416"/>
            <a:ext cx="2160000" cy="468962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46BFB5-D7DE-2E43-B57E-72D93E6E4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98" y="914415"/>
            <a:ext cx="2160000" cy="46896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Smoothly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Column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Efficient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4ED8B-C800-514B-86FF-08E71D943CF7}"/>
              </a:ext>
            </a:extLst>
          </p:cNvPr>
          <p:cNvSpPr/>
          <p:nvPr/>
        </p:nvSpPr>
        <p:spPr>
          <a:xfrm>
            <a:off x="9002070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Collection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Immersive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6301F-A9F5-BF41-B471-75E71DB0B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70" y="914415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1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List-Explore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earch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91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Bottom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earch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49FB99-0577-D84B-A8BE-E867CED9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40" y="637445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119E90-F4E6-9342-8BC9-F727E477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50" y="637445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034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536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POINT-COMPREHENSIVE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6454598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3803612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Icon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D3BDC3-0482-4649-9E3C-7D6AF892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12" y="850900"/>
            <a:ext cx="2160000" cy="4689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FEAEDE-54E7-4A4A-AAA2-4746B2E6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6" y="850900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0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2287405"/>
            <a:ext cx="6119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Comprehensive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5699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957278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43402" y="445695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flow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2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79B1A-0240-614F-AF8C-C9DC9AEA23DF}"/>
              </a:ext>
            </a:extLst>
          </p:cNvPr>
          <p:cNvSpPr txBox="1"/>
          <p:nvPr/>
        </p:nvSpPr>
        <p:spPr>
          <a:xfrm>
            <a:off x="1902124" y="2935899"/>
            <a:ext cx="225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 Interests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370D99-627C-D54E-BAD0-0FE7EFEAE176}"/>
              </a:ext>
            </a:extLst>
          </p:cNvPr>
          <p:cNvSpPr txBox="1"/>
          <p:nvPr/>
        </p:nvSpPr>
        <p:spPr>
          <a:xfrm>
            <a:off x="2041753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B7820-BD50-B44E-956C-32FC2936743D}"/>
              </a:ext>
            </a:extLst>
          </p:cNvPr>
          <p:cNvSpPr txBox="1"/>
          <p:nvPr/>
        </p:nvSpPr>
        <p:spPr>
          <a:xfrm>
            <a:off x="5004261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F9E44-8586-514A-9298-293FFB0132C6}"/>
              </a:ext>
            </a:extLst>
          </p:cNvPr>
          <p:cNvSpPr txBox="1"/>
          <p:nvPr/>
        </p:nvSpPr>
        <p:spPr>
          <a:xfrm>
            <a:off x="7966769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15BE4-6B77-7748-BC1B-B5C21C8C640F}"/>
              </a:ext>
            </a:extLst>
          </p:cNvPr>
          <p:cNvSpPr/>
          <p:nvPr/>
        </p:nvSpPr>
        <p:spPr>
          <a:xfrm>
            <a:off x="5004261" y="2676643"/>
            <a:ext cx="1647306" cy="51851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A3994C94-C559-4D43-ABD2-F9C1216A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614" y="3743328"/>
            <a:ext cx="228600" cy="317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9B829D-959C-9848-A02B-8F8243271102}"/>
              </a:ext>
            </a:extLst>
          </p:cNvPr>
          <p:cNvSpPr/>
          <p:nvPr/>
        </p:nvSpPr>
        <p:spPr>
          <a:xfrm>
            <a:off x="7927382" y="2676643"/>
            <a:ext cx="1647306" cy="518512"/>
          </a:xfrm>
          <a:prstGeom prst="round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ED6D9DF-C238-434B-8A9E-1E9F5656B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35" y="3743328"/>
            <a:ext cx="228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6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352264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5123080" y="5458431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Microsoft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B4393-CF65-674A-B6AE-AA442B10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8" y="1596323"/>
            <a:ext cx="1800000" cy="3195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1C21C-41C5-864D-919F-D49D3D7D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40" y="1596323"/>
            <a:ext cx="1800000" cy="3195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8F435FB-9F69-4943-9E05-EBA2A0D5D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2" y="1596323"/>
            <a:ext cx="1800000" cy="31950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8054954-4B1F-DC4C-9730-1446318AA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13" y="1596323"/>
            <a:ext cx="1800000" cy="319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3E857-EED4-3E46-8627-3E5E0519B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36" y="1596323"/>
            <a:ext cx="1800000" cy="3195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BDF0AF-6382-1E4D-826A-BE9457788E2C}"/>
              </a:ext>
            </a:extLst>
          </p:cNvPr>
          <p:cNvSpPr/>
          <p:nvPr/>
        </p:nvSpPr>
        <p:spPr>
          <a:xfrm>
            <a:off x="8881872" y="5458431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40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Requirements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Interest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Full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coverage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entrance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Unfollow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7BF042D-D656-0B4B-8309-79CE5780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5" y="1979804"/>
            <a:ext cx="2880000" cy="24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0162-FD7A-7941-88D7-63115C3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EB69-C17C-DA45-8D3D-2A8AADA30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68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2754926" y="5726016"/>
            <a:ext cx="216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Clear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7277076" y="5726016"/>
            <a:ext cx="2357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olumn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whitespace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direct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35F92F-79FD-8B42-AA4D-5EDA2EC0A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076" y="884418"/>
            <a:ext cx="2160000" cy="4689627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7A1E0-2C70-A841-9339-0E49DBE92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6" y="884419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6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9456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CTA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Button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53470-F9DC-5F44-B3EF-386A3C342DE2}"/>
              </a:ext>
            </a:extLst>
          </p:cNvPr>
          <p:cNvSpPr txBox="1"/>
          <p:nvPr/>
        </p:nvSpPr>
        <p:spPr>
          <a:xfrm>
            <a:off x="1148830" y="3383030"/>
            <a:ext cx="2121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43E60-C6ED-5F43-80CF-0C9F549F106A}"/>
              </a:ext>
            </a:extLst>
          </p:cNvPr>
          <p:cNvSpPr txBox="1"/>
          <p:nvPr/>
        </p:nvSpPr>
        <p:spPr>
          <a:xfrm>
            <a:off x="3486490" y="4383107"/>
            <a:ext cx="494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Successfully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F76FC-31F4-0E41-A1D5-027EBA0B3C7A}"/>
              </a:ext>
            </a:extLst>
          </p:cNvPr>
          <p:cNvSpPr txBox="1"/>
          <p:nvPr/>
        </p:nvSpPr>
        <p:spPr>
          <a:xfrm>
            <a:off x="8650008" y="3429000"/>
            <a:ext cx="2262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FDB8E4-C41D-9E42-953D-157EA9A4AA5F}"/>
              </a:ext>
            </a:extLst>
          </p:cNvPr>
          <p:cNvCxnSpPr>
            <a:cxnSpLocks/>
          </p:cNvCxnSpPr>
          <p:nvPr/>
        </p:nvCxnSpPr>
        <p:spPr>
          <a:xfrm>
            <a:off x="3486490" y="3655015"/>
            <a:ext cx="5053076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8003E8-FEF3-B84C-8F5D-518FCFB81CDC}"/>
              </a:ext>
            </a:extLst>
          </p:cNvPr>
          <p:cNvSpPr txBox="1"/>
          <p:nvPr/>
        </p:nvSpPr>
        <p:spPr>
          <a:xfrm>
            <a:off x="3486490" y="2942348"/>
            <a:ext cx="494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Successfully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FF56A-537C-4243-A379-769AB9B382AD}"/>
              </a:ext>
            </a:extLst>
          </p:cNvPr>
          <p:cNvCxnSpPr>
            <a:cxnSpLocks/>
          </p:cNvCxnSpPr>
          <p:nvPr/>
        </p:nvCxnSpPr>
        <p:spPr>
          <a:xfrm flipH="1">
            <a:off x="3486490" y="4039890"/>
            <a:ext cx="5053076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37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Follow/unfollow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Bottom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8D3F2-E042-744A-84CD-6FF41C30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12" y="850900"/>
            <a:ext cx="2160000" cy="4689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CFF2C0-1877-0B4B-8FD9-CAB8BF9D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0" y="850900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5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Tab3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LinkedIn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Post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saved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status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3BF84-BE13-F94A-BBB1-E11CFE786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34" y="1166717"/>
            <a:ext cx="2160000" cy="3834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90A42B-EE61-B34B-BD50-D2C6E59C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85" y="1166717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25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1" y="2164470"/>
            <a:ext cx="5128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didn’t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sign-in,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sign-in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notification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625C7-7F6D-8D4F-B00B-3A240308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170" y="302585"/>
            <a:ext cx="2879998" cy="625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E6E3C-2C6C-9B44-A1E6-10EB90919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6601" y="1146647"/>
            <a:ext cx="2879997" cy="625282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FCAF208-B688-D24D-A8DE-FC1D0E05F2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9364" y="1415561"/>
            <a:ext cx="2233248" cy="1125418"/>
          </a:xfrm>
          <a:prstGeom prst="bentConnector3">
            <a:avLst>
              <a:gd name="adj1" fmla="val -394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710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FOLLOW/UNFOLLOW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336C8-4AA3-7144-8F88-854E99B28275}"/>
              </a:ext>
            </a:extLst>
          </p:cNvPr>
          <p:cNvSpPr/>
          <p:nvPr/>
        </p:nvSpPr>
        <p:spPr>
          <a:xfrm>
            <a:off x="1148831" y="2164470"/>
            <a:ext cx="5128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03885-33F1-724F-A16E-2AC9E6D8943B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C532CD-42CB-FD4E-8EC2-3C6957E9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4" y="1356560"/>
            <a:ext cx="2160000" cy="3834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463A8-9073-D64E-8E41-ECE63FA3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46" y="1356560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7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experience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embedded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opal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app,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point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visible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put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setting.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also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navigation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useful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position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bar.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takes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much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efforts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down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part.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4.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E6E3C-2C6C-9B44-A1E6-10EB9091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70" y="302586"/>
            <a:ext cx="2879996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15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27658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9210B-B8B8-2B4A-879A-A26888982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2" b="36554"/>
          <a:stretch/>
        </p:blipFill>
        <p:spPr>
          <a:xfrm>
            <a:off x="1841240" y="1430755"/>
            <a:ext cx="2160000" cy="1213403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933164-7463-8D4D-B1AA-5FE72A1AB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1"/>
            <a:ext cx="2160000" cy="46896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188194-6CA6-634D-B990-DAA223FB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60" y="850901"/>
            <a:ext cx="2160000" cy="468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4EF59-60BC-634A-B465-BE5DEF96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b="40370"/>
          <a:stretch/>
        </p:blipFill>
        <p:spPr>
          <a:xfrm>
            <a:off x="1841240" y="3429000"/>
            <a:ext cx="2160000" cy="1364105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0893697-1F28-7B4D-B989-BE9F2509543B}"/>
              </a:ext>
            </a:extLst>
          </p:cNvPr>
          <p:cNvCxnSpPr>
            <a:cxnSpLocks/>
          </p:cNvCxnSpPr>
          <p:nvPr/>
        </p:nvCxnSpPr>
        <p:spPr>
          <a:xfrm flipV="1">
            <a:off x="3930367" y="1317472"/>
            <a:ext cx="1444822" cy="276551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976B7D9-2829-A64C-9935-F6BA5ED024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30848" y="2222151"/>
            <a:ext cx="3043861" cy="1444822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EF2D1-2F34-D549-B5FB-F3C901164120}"/>
              </a:ext>
            </a:extLst>
          </p:cNvPr>
          <p:cNvCxnSpPr/>
          <p:nvPr/>
        </p:nvCxnSpPr>
        <p:spPr>
          <a:xfrm>
            <a:off x="6816813" y="1317472"/>
            <a:ext cx="1444818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537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551837"/>
            <a:ext cx="1123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After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something,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want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keep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track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but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sometimes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are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unable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forget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their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progress.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306163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Follow-up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48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5910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FOCUS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9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680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attracting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85899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03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D07-6E3F-3047-B68E-068EF85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B59E6-B6C5-E24E-97C6-48F0CFD7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is getting flatten and feeling boring since</a:t>
            </a:r>
          </a:p>
          <a:p>
            <a:r>
              <a:rPr lang="en-US" dirty="0"/>
              <a:t>1. Not well importance differentiated</a:t>
            </a:r>
          </a:p>
          <a:p>
            <a:r>
              <a:rPr lang="en-US" dirty="0"/>
              <a:t>2. Not well time differentiated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63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reading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would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feel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boring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CN" sz="32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5899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FOCUS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703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emerging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browsing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repeated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pattern,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perception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flattened.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Problem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D25D0-B044-2642-810C-9CFCC2DB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7" y="-1"/>
            <a:ext cx="929076" cy="70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1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3939697" y="6206881"/>
            <a:ext cx="420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When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did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lost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4CB99-ACD6-CE4A-B2AA-8EAF9C8B4158}"/>
              </a:ext>
            </a:extLst>
          </p:cNvPr>
          <p:cNvCxnSpPr/>
          <p:nvPr/>
        </p:nvCxnSpPr>
        <p:spPr>
          <a:xfrm flipV="1">
            <a:off x="2157237" y="681839"/>
            <a:ext cx="0" cy="49088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1695B-B859-8A43-8F40-A88D66FFFE79}"/>
              </a:ext>
            </a:extLst>
          </p:cNvPr>
          <p:cNvCxnSpPr>
            <a:cxnSpLocks/>
          </p:cNvCxnSpPr>
          <p:nvPr/>
        </p:nvCxnSpPr>
        <p:spPr>
          <a:xfrm>
            <a:off x="1696027" y="5394207"/>
            <a:ext cx="86908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B71FE6-A7EF-7746-B6C0-DF787305F3E5}"/>
              </a:ext>
            </a:extLst>
          </p:cNvPr>
          <p:cNvCxnSpPr>
            <a:cxnSpLocks/>
          </p:cNvCxnSpPr>
          <p:nvPr/>
        </p:nvCxnSpPr>
        <p:spPr>
          <a:xfrm>
            <a:off x="2401880" y="890386"/>
            <a:ext cx="2123014" cy="103758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14B3FB-45A7-DB44-B5A4-2832BE6C52DA}"/>
              </a:ext>
            </a:extLst>
          </p:cNvPr>
          <p:cNvCxnSpPr>
            <a:cxnSpLocks/>
          </p:cNvCxnSpPr>
          <p:nvPr/>
        </p:nvCxnSpPr>
        <p:spPr>
          <a:xfrm flipV="1">
            <a:off x="4524895" y="1246647"/>
            <a:ext cx="0" cy="681327"/>
          </a:xfrm>
          <a:prstGeom prst="straightConnector1">
            <a:avLst/>
          </a:prstGeom>
          <a:ln w="3175">
            <a:solidFill>
              <a:srgbClr val="00FF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85304-7B4F-CC44-8E4A-5B88253C2595}"/>
              </a:ext>
            </a:extLst>
          </p:cNvPr>
          <p:cNvCxnSpPr>
            <a:cxnSpLocks/>
          </p:cNvCxnSpPr>
          <p:nvPr/>
        </p:nvCxnSpPr>
        <p:spPr>
          <a:xfrm flipH="1" flipV="1">
            <a:off x="4524896" y="1230371"/>
            <a:ext cx="6078510" cy="3059897"/>
          </a:xfrm>
          <a:prstGeom prst="straightConnector1">
            <a:avLst/>
          </a:prstGeom>
          <a:ln>
            <a:solidFill>
              <a:srgbClr val="00FF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6C6E3-BF4A-DF4F-A002-906EE2EE8C93}"/>
              </a:ext>
            </a:extLst>
          </p:cNvPr>
          <p:cNvSpPr txBox="1"/>
          <p:nvPr/>
        </p:nvSpPr>
        <p:spPr>
          <a:xfrm>
            <a:off x="9108384" y="5502129"/>
            <a:ext cx="21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Reading Time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493E6-E80B-744B-B214-9AABEF2F5C26}"/>
              </a:ext>
            </a:extLst>
          </p:cNvPr>
          <p:cNvSpPr txBox="1"/>
          <p:nvPr/>
        </p:nvSpPr>
        <p:spPr>
          <a:xfrm>
            <a:off x="858730" y="521054"/>
            <a:ext cx="119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C6384-47D1-3E49-96C3-D282ACBBC2BF}"/>
              </a:ext>
            </a:extLst>
          </p:cNvPr>
          <p:cNvCxnSpPr>
            <a:cxnSpLocks/>
          </p:cNvCxnSpPr>
          <p:nvPr/>
        </p:nvCxnSpPr>
        <p:spPr>
          <a:xfrm>
            <a:off x="4524895" y="1927974"/>
            <a:ext cx="6078511" cy="298898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1ECED1C-A55D-F847-9FB1-8C81398EFADC}"/>
              </a:ext>
            </a:extLst>
          </p:cNvPr>
          <p:cNvSpPr/>
          <p:nvPr/>
        </p:nvSpPr>
        <p:spPr>
          <a:xfrm>
            <a:off x="4443753" y="1163696"/>
            <a:ext cx="144211" cy="146435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29BF4-A73E-6543-A428-842FECADEBFC}"/>
              </a:ext>
            </a:extLst>
          </p:cNvPr>
          <p:cNvSpPr txBox="1"/>
          <p:nvPr/>
        </p:nvSpPr>
        <p:spPr>
          <a:xfrm>
            <a:off x="4399332" y="487403"/>
            <a:ext cx="409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create</a:t>
            </a:r>
            <a:r>
              <a:rPr lang="zh-CN" altLang="en-US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this</a:t>
            </a:r>
            <a:r>
              <a:rPr lang="zh-CN" altLang="en-US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point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catch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user’s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back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778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357015" y="3244334"/>
            <a:ext cx="14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Showcase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465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40527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-up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 View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00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92498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Wrap-up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Comprehensive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594564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95520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Wrap-up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Stories</a:t>
            </a:r>
            <a:r>
              <a:rPr lang="zh-CN" altLang="en-US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Browsing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44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8FC2-CF7A-AD4C-AB89-86BCBF7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A2DE-6A55-684D-8E8E-F3E136D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4712</TotalTime>
  <Words>1640</Words>
  <Application>Microsoft Macintosh PowerPoint</Application>
  <PresentationFormat>Widescreen</PresentationFormat>
  <Paragraphs>423</Paragraphs>
  <Slides>98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98</vt:i4>
      </vt:variant>
    </vt:vector>
  </HeadingPairs>
  <TitlesOfParts>
    <vt:vector size="109" baseType="lpstr">
      <vt:lpstr>Arial</vt:lpstr>
      <vt:lpstr>Calibri</vt:lpstr>
      <vt:lpstr>Calibri Light</vt:lpstr>
      <vt:lpstr>Segoe</vt:lpstr>
      <vt:lpstr>Segoe UI</vt:lpstr>
      <vt:lpstr>Segoe UI Light</vt:lpstr>
      <vt:lpstr>Segoe UI Semibold</vt:lpstr>
      <vt:lpstr>Office 佈景主題</vt:lpstr>
      <vt:lpstr>Dark Theme Master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you is an example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2Understanding</vt:lpstr>
      <vt:lpstr>PowerPoint Presentation</vt:lpstr>
      <vt:lpstr>PowerPoint Presentation</vt:lpstr>
      <vt:lpstr>2Action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3Engagement </vt:lpstr>
      <vt:lpstr>PowerPoint Presentation</vt:lpstr>
      <vt:lpstr>PowerPoint Presentation</vt:lpstr>
      <vt:lpstr>PowerPoint Presentation</vt:lpstr>
      <vt:lpstr>3Engagement </vt:lpstr>
      <vt:lpstr>3Engagement</vt:lpstr>
      <vt:lpstr>PowerPoint Presentation</vt:lpstr>
      <vt:lpstr>PowerPoint Presentation</vt:lpstr>
      <vt:lpstr>4Evaluation</vt:lpstr>
      <vt:lpstr>Intention </vt:lpstr>
      <vt:lpstr>4Evaluation</vt:lpstr>
      <vt:lpstr>4Evaluation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Yifei Gong</cp:lastModifiedBy>
  <cp:revision>200</cp:revision>
  <cp:lastPrinted>2018-07-16T03:57:53Z</cp:lastPrinted>
  <dcterms:modified xsi:type="dcterms:W3CDTF">2019-09-18T12:54:13Z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